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13"/>
  </p:notesMasterIdLst>
  <p:sldIdLst>
    <p:sldId id="256" r:id="rId2"/>
    <p:sldId id="258" r:id="rId3"/>
    <p:sldId id="257" r:id="rId4"/>
    <p:sldId id="262" r:id="rId5"/>
    <p:sldId id="259" r:id="rId6"/>
    <p:sldId id="263" r:id="rId7"/>
    <p:sldId id="264" r:id="rId8"/>
    <p:sldId id="261" r:id="rId9"/>
    <p:sldId id="265" r:id="rId10"/>
    <p:sldId id="260"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47178C-CF18-40E1-8B85-2A1F542B60EC}" type="datetimeFigureOut">
              <a:rPr lang="en-US" smtClean="0"/>
              <a:t>9/3/2015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BD087A-DB45-42F3-A39A-730742869150}" type="slidenum">
              <a:rPr lang="en-US" smtClean="0"/>
              <a:t>‹#›</a:t>
            </a:fld>
            <a:endParaRPr lang="en-US"/>
          </a:p>
        </p:txBody>
      </p:sp>
    </p:spTree>
    <p:extLst>
      <p:ext uri="{BB962C8B-B14F-4D97-AF65-F5344CB8AC3E}">
        <p14:creationId xmlns:p14="http://schemas.microsoft.com/office/powerpoint/2010/main" val="2919353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BD087A-DB45-42F3-A39A-730742869150}" type="slidenum">
              <a:rPr lang="en-US" smtClean="0"/>
              <a:t>8</a:t>
            </a:fld>
            <a:endParaRPr lang="en-US"/>
          </a:p>
        </p:txBody>
      </p:sp>
    </p:spTree>
    <p:extLst>
      <p:ext uri="{BB962C8B-B14F-4D97-AF65-F5344CB8AC3E}">
        <p14:creationId xmlns:p14="http://schemas.microsoft.com/office/powerpoint/2010/main" val="334862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CD3929A-035D-40E7-865A-23B1E352CACA}" type="datetimeFigureOut">
              <a:rPr lang="en-US" smtClean="0"/>
              <a:t>9/3/2015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25C586E-FDFE-472E-84B3-000640A37F6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3929A-035D-40E7-865A-23B1E352CACA}"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C586E-FDFE-472E-84B3-000640A37F6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3929A-035D-40E7-865A-23B1E352CACA}"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C586E-FDFE-472E-84B3-000640A37F6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CD3929A-035D-40E7-865A-23B1E352CACA}" type="datetimeFigureOut">
              <a:rPr lang="en-US" smtClean="0"/>
              <a:t>9/3/2015</a:t>
            </a:fld>
            <a:endParaRPr lang="en-US"/>
          </a:p>
        </p:txBody>
      </p:sp>
      <p:sp>
        <p:nvSpPr>
          <p:cNvPr id="9" name="Slide Number Placeholder 8"/>
          <p:cNvSpPr>
            <a:spLocks noGrp="1"/>
          </p:cNvSpPr>
          <p:nvPr>
            <p:ph type="sldNum" sz="quarter" idx="15"/>
          </p:nvPr>
        </p:nvSpPr>
        <p:spPr/>
        <p:txBody>
          <a:bodyPr rtlCol="0"/>
          <a:lstStyle/>
          <a:p>
            <a:fld id="{125C586E-FDFE-472E-84B3-000640A37F6E}"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CD3929A-035D-40E7-865A-23B1E352CACA}" type="datetimeFigureOut">
              <a:rPr lang="en-US" smtClean="0"/>
              <a:t>9/3/2015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25C586E-FDFE-472E-84B3-000640A37F6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D3929A-035D-40E7-865A-23B1E352CACA}" type="datetimeFigureOut">
              <a:rPr lang="en-US" smtClean="0"/>
              <a:t>9/3/2015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C586E-FDFE-472E-84B3-000640A37F6E}"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CD3929A-035D-40E7-865A-23B1E352CACA}" type="datetimeFigureOut">
              <a:rPr lang="en-US" smtClean="0"/>
              <a:t>9/3/2015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5C586E-FDFE-472E-84B3-000640A37F6E}"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CD3929A-035D-40E7-865A-23B1E352CACA}" type="datetimeFigureOut">
              <a:rPr lang="en-US" smtClean="0"/>
              <a:t>9/3/2015</a:t>
            </a:fld>
            <a:endParaRPr lang="en-US"/>
          </a:p>
        </p:txBody>
      </p:sp>
      <p:sp>
        <p:nvSpPr>
          <p:cNvPr id="7" name="Slide Number Placeholder 6"/>
          <p:cNvSpPr>
            <a:spLocks noGrp="1"/>
          </p:cNvSpPr>
          <p:nvPr>
            <p:ph type="sldNum" sz="quarter" idx="11"/>
          </p:nvPr>
        </p:nvSpPr>
        <p:spPr/>
        <p:txBody>
          <a:bodyPr rtlCol="0"/>
          <a:lstStyle/>
          <a:p>
            <a:fld id="{125C586E-FDFE-472E-84B3-000640A37F6E}"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3929A-035D-40E7-865A-23B1E352CACA}" type="datetimeFigureOut">
              <a:rPr lang="en-US" smtClean="0"/>
              <a:t>9/3/2015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5C586E-FDFE-472E-84B3-000640A37F6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CD3929A-035D-40E7-865A-23B1E352CACA}" type="datetimeFigureOut">
              <a:rPr lang="en-US" smtClean="0"/>
              <a:t>9/3/2015</a:t>
            </a:fld>
            <a:endParaRPr lang="en-US"/>
          </a:p>
        </p:txBody>
      </p:sp>
      <p:sp>
        <p:nvSpPr>
          <p:cNvPr id="22" name="Slide Number Placeholder 21"/>
          <p:cNvSpPr>
            <a:spLocks noGrp="1"/>
          </p:cNvSpPr>
          <p:nvPr>
            <p:ph type="sldNum" sz="quarter" idx="15"/>
          </p:nvPr>
        </p:nvSpPr>
        <p:spPr/>
        <p:txBody>
          <a:bodyPr rtlCol="0"/>
          <a:lstStyle/>
          <a:p>
            <a:fld id="{125C586E-FDFE-472E-84B3-000640A37F6E}"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CD3929A-035D-40E7-865A-23B1E352CACA}" type="datetimeFigureOut">
              <a:rPr lang="en-US" smtClean="0"/>
              <a:t>9/3/2015</a:t>
            </a:fld>
            <a:endParaRPr lang="en-US"/>
          </a:p>
        </p:txBody>
      </p:sp>
      <p:sp>
        <p:nvSpPr>
          <p:cNvPr id="18" name="Slide Number Placeholder 17"/>
          <p:cNvSpPr>
            <a:spLocks noGrp="1"/>
          </p:cNvSpPr>
          <p:nvPr>
            <p:ph type="sldNum" sz="quarter" idx="11"/>
          </p:nvPr>
        </p:nvSpPr>
        <p:spPr/>
        <p:txBody>
          <a:bodyPr rtlCol="0"/>
          <a:lstStyle/>
          <a:p>
            <a:fld id="{125C586E-FDFE-472E-84B3-000640A37F6E}"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CD3929A-035D-40E7-865A-23B1E352CACA}" type="datetimeFigureOut">
              <a:rPr lang="en-US" smtClean="0"/>
              <a:t>9/3/2015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25C586E-FDFE-472E-84B3-000640A37F6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Ecosystem Conditions</a:t>
            </a:r>
            <a:endParaRPr lang="en-US" sz="40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7395866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http://iriguchiukuleles.com/wp-content/uploads/2012/02/keystone_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676400"/>
            <a:ext cx="7010400" cy="3987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6962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Keystone Species</a:t>
            </a:r>
            <a:endParaRPr lang="en-US" sz="4000" dirty="0"/>
          </a:p>
        </p:txBody>
      </p:sp>
      <p:sp>
        <p:nvSpPr>
          <p:cNvPr id="3" name="Content Placeholder 2"/>
          <p:cNvSpPr>
            <a:spLocks noGrp="1"/>
          </p:cNvSpPr>
          <p:nvPr>
            <p:ph sz="quarter" idx="1"/>
          </p:nvPr>
        </p:nvSpPr>
        <p:spPr/>
        <p:txBody>
          <a:bodyPr/>
          <a:lstStyle/>
          <a:p>
            <a:r>
              <a:rPr lang="en-US" dirty="0" smtClean="0"/>
              <a:t>Certain species are connected to everything else in the ecosystem.</a:t>
            </a:r>
          </a:p>
          <a:p>
            <a:pPr lvl="1"/>
            <a:r>
              <a:rPr lang="en-US" dirty="0" smtClean="0"/>
              <a:t>When beavers build a dam, they radically change the ecosystem</a:t>
            </a:r>
          </a:p>
          <a:p>
            <a:pPr lvl="1"/>
            <a:r>
              <a:rPr lang="en-US" dirty="0" smtClean="0"/>
              <a:t>If the beavers and their dam are removed, the level of standing water drops, which affects the populations of fish, and therefore the populations of birds and other animals that feed on the fish.</a:t>
            </a:r>
          </a:p>
          <a:p>
            <a:r>
              <a:rPr lang="en-US" dirty="0" smtClean="0"/>
              <a:t>If a keystone species is lost the entire ecosystem becomes damaged, or possibly completely destroyed.</a:t>
            </a:r>
          </a:p>
          <a:p>
            <a:r>
              <a:rPr lang="en-US" dirty="0" smtClean="0"/>
              <a:t>In other words, if the keystone is removed, the </a:t>
            </a:r>
            <a:r>
              <a:rPr lang="en-US" smtClean="0"/>
              <a:t>arch collapses.</a:t>
            </a:r>
            <a:endParaRPr lang="en-US"/>
          </a:p>
        </p:txBody>
      </p:sp>
    </p:spTree>
    <p:extLst>
      <p:ext uri="{BB962C8B-B14F-4D97-AF65-F5344CB8AC3E}">
        <p14:creationId xmlns:p14="http://schemas.microsoft.com/office/powerpoint/2010/main" val="2680415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goldiesroom.org/Multimedia/Bio_Images/22%20Ecology/02%20Ecological%20Organiz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38" y="561975"/>
            <a:ext cx="7941524" cy="573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7854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808038"/>
          </a:xfrm>
        </p:spPr>
        <p:txBody>
          <a:bodyPr>
            <a:normAutofit/>
          </a:bodyPr>
          <a:lstStyle/>
          <a:p>
            <a:r>
              <a:rPr lang="en-US" sz="4000" dirty="0" smtClean="0"/>
              <a:t>Organization in Ecology</a:t>
            </a:r>
            <a:endParaRPr lang="en-US" sz="4000" dirty="0"/>
          </a:p>
        </p:txBody>
      </p:sp>
      <p:sp>
        <p:nvSpPr>
          <p:cNvPr id="3" name="Content Placeholder 2"/>
          <p:cNvSpPr>
            <a:spLocks noGrp="1"/>
          </p:cNvSpPr>
          <p:nvPr>
            <p:ph sz="quarter" idx="1"/>
          </p:nvPr>
        </p:nvSpPr>
        <p:spPr>
          <a:xfrm>
            <a:off x="457200" y="1295400"/>
            <a:ext cx="7467600" cy="5178552"/>
          </a:xfrm>
        </p:spPr>
        <p:txBody>
          <a:bodyPr>
            <a:normAutofit/>
          </a:bodyPr>
          <a:lstStyle/>
          <a:p>
            <a:r>
              <a:rPr lang="en-US" b="1" u="sng" dirty="0" smtClean="0"/>
              <a:t>Biome</a:t>
            </a:r>
            <a:r>
              <a:rPr lang="en-US" dirty="0" smtClean="0"/>
              <a:t>: regional or global community of organisms characterized by climate conditions</a:t>
            </a:r>
          </a:p>
          <a:p>
            <a:r>
              <a:rPr lang="en-US" b="1" u="sng" dirty="0" smtClean="0"/>
              <a:t>Ecosystem</a:t>
            </a:r>
            <a:r>
              <a:rPr lang="en-US" dirty="0" smtClean="0"/>
              <a:t>: All of the living and non-living things within a given area</a:t>
            </a:r>
          </a:p>
          <a:p>
            <a:r>
              <a:rPr lang="en-US" b="1" u="sng" dirty="0" smtClean="0"/>
              <a:t>Community</a:t>
            </a:r>
            <a:r>
              <a:rPr lang="en-US" dirty="0" smtClean="0"/>
              <a:t>: Groups of different species living and interacting within a given area</a:t>
            </a:r>
          </a:p>
          <a:p>
            <a:r>
              <a:rPr lang="en-US" b="1" u="sng" dirty="0" smtClean="0"/>
              <a:t>Population</a:t>
            </a:r>
            <a:r>
              <a:rPr lang="en-US" dirty="0" smtClean="0"/>
              <a:t>: Group of the same species living within a given area</a:t>
            </a:r>
          </a:p>
          <a:p>
            <a:r>
              <a:rPr lang="en-US" b="1" u="sng" dirty="0" smtClean="0"/>
              <a:t>Organism</a:t>
            </a:r>
            <a:r>
              <a:rPr lang="en-US" dirty="0" smtClean="0"/>
              <a:t>: An individual living thing</a:t>
            </a:r>
          </a:p>
          <a:p>
            <a:endParaRPr lang="en-US" b="1" dirty="0"/>
          </a:p>
          <a:p>
            <a:pPr marL="0" indent="0" algn="ctr">
              <a:buNone/>
            </a:pPr>
            <a:r>
              <a:rPr lang="en-US" dirty="0" smtClean="0"/>
              <a:t>Relationships exist at each level </a:t>
            </a:r>
            <a:br>
              <a:rPr lang="en-US" dirty="0" smtClean="0"/>
            </a:br>
            <a:r>
              <a:rPr lang="en-US" dirty="0" smtClean="0"/>
              <a:t>that affect every other level.</a:t>
            </a:r>
            <a:endParaRPr lang="en-US" dirty="0"/>
          </a:p>
        </p:txBody>
      </p:sp>
    </p:spTree>
    <p:extLst>
      <p:ext uri="{BB962C8B-B14F-4D97-AF65-F5344CB8AC3E}">
        <p14:creationId xmlns:p14="http://schemas.microsoft.com/office/powerpoint/2010/main" val="20380415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Factors in an Ecosystem</a:t>
            </a:r>
            <a:endParaRPr lang="en-US" sz="4000" dirty="0"/>
          </a:p>
        </p:txBody>
      </p:sp>
      <p:sp>
        <p:nvSpPr>
          <p:cNvPr id="3" name="Content Placeholder 2"/>
          <p:cNvSpPr>
            <a:spLocks noGrp="1"/>
          </p:cNvSpPr>
          <p:nvPr>
            <p:ph sz="quarter" idx="1"/>
          </p:nvPr>
        </p:nvSpPr>
        <p:spPr/>
        <p:txBody>
          <a:bodyPr/>
          <a:lstStyle/>
          <a:p>
            <a:r>
              <a:rPr lang="en-US" b="1" u="sng" dirty="0" smtClean="0"/>
              <a:t>Biotic Factors</a:t>
            </a:r>
            <a:r>
              <a:rPr lang="en-US" dirty="0" smtClean="0"/>
              <a:t>: All plants, animals, fungi, and bacteria that play a role in the ecosystem. Biotic factors would include food webs and parts of biogeochemical cycles.</a:t>
            </a:r>
          </a:p>
          <a:p>
            <a:r>
              <a:rPr lang="en-US" b="1" u="sng" dirty="0" smtClean="0"/>
              <a:t>Abiotic Factors</a:t>
            </a:r>
            <a:r>
              <a:rPr lang="en-US" dirty="0" smtClean="0"/>
              <a:t>: Non-living things such as moisture, temperature, wind, and soil that affect the ecosystem. The exact balance of abiotic factors often determines what can or cannot live within an ecosystem.</a:t>
            </a:r>
          </a:p>
          <a:p>
            <a:r>
              <a:rPr lang="en-US" dirty="0" smtClean="0"/>
              <a:t>The balance between biotic and abiotic factors determines the carrying capacity of each population in the ecosystem.</a:t>
            </a:r>
            <a:endParaRPr lang="en-US" dirty="0"/>
          </a:p>
        </p:txBody>
      </p:sp>
    </p:spTree>
    <p:extLst>
      <p:ext uri="{BB962C8B-B14F-4D97-AF65-F5344CB8AC3E}">
        <p14:creationId xmlns:p14="http://schemas.microsoft.com/office/powerpoint/2010/main" val="2308659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oceanservice.noaa.gov/education/kits/estuaries/media/estuar06b_6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9570" y="533400"/>
            <a:ext cx="6788660" cy="5781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8745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655638"/>
          </a:xfrm>
        </p:spPr>
        <p:txBody>
          <a:bodyPr>
            <a:noAutofit/>
          </a:bodyPr>
          <a:lstStyle/>
          <a:p>
            <a:r>
              <a:rPr lang="en-US" sz="4000" dirty="0" smtClean="0"/>
              <a:t>Relationship Examples</a:t>
            </a:r>
            <a:endParaRPr lang="en-US" sz="4000" dirty="0"/>
          </a:p>
        </p:txBody>
      </p:sp>
      <p:sp>
        <p:nvSpPr>
          <p:cNvPr id="3" name="Content Placeholder 2"/>
          <p:cNvSpPr>
            <a:spLocks noGrp="1"/>
          </p:cNvSpPr>
          <p:nvPr>
            <p:ph sz="quarter" idx="1"/>
          </p:nvPr>
        </p:nvSpPr>
        <p:spPr>
          <a:xfrm>
            <a:off x="457200" y="1143000"/>
            <a:ext cx="7467600" cy="5330952"/>
          </a:xfrm>
        </p:spPr>
        <p:txBody>
          <a:bodyPr>
            <a:normAutofit/>
          </a:bodyPr>
          <a:lstStyle/>
          <a:p>
            <a:r>
              <a:rPr lang="en-US" dirty="0" smtClean="0"/>
              <a:t>In the previous picture you saw mangrove trees in a salt-water marsh.</a:t>
            </a:r>
          </a:p>
          <a:p>
            <a:r>
              <a:rPr lang="en-US" dirty="0" smtClean="0"/>
              <a:t>The mangrove trees grow based on the level of oxygen in the mud and the salinity of the surrounding water. </a:t>
            </a:r>
          </a:p>
          <a:p>
            <a:r>
              <a:rPr lang="en-US" dirty="0" smtClean="0"/>
              <a:t>The mangrove trees serve as shelter and food for young fish.</a:t>
            </a:r>
          </a:p>
          <a:p>
            <a:r>
              <a:rPr lang="en-US" dirty="0" smtClean="0"/>
              <a:t>After the fish have matured, they swim to nearby coral reefs and increase the stability of the reefs. </a:t>
            </a:r>
          </a:p>
          <a:p>
            <a:r>
              <a:rPr lang="en-US" dirty="0" smtClean="0"/>
              <a:t>Reefs that are farther out at sea do not have as much stability because they lack this relationship.</a:t>
            </a:r>
            <a:endParaRPr lang="en-US" dirty="0"/>
          </a:p>
        </p:txBody>
      </p:sp>
    </p:spTree>
    <p:extLst>
      <p:ext uri="{BB962C8B-B14F-4D97-AF65-F5344CB8AC3E}">
        <p14:creationId xmlns:p14="http://schemas.microsoft.com/office/powerpoint/2010/main" val="2022388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731838"/>
          </a:xfrm>
        </p:spPr>
        <p:txBody>
          <a:bodyPr>
            <a:normAutofit/>
          </a:bodyPr>
          <a:lstStyle/>
          <a:p>
            <a:r>
              <a:rPr lang="en-US" sz="4000" dirty="0" smtClean="0"/>
              <a:t>Changing Factors</a:t>
            </a:r>
            <a:endParaRPr lang="en-US" sz="4000" dirty="0"/>
          </a:p>
        </p:txBody>
      </p:sp>
      <p:sp>
        <p:nvSpPr>
          <p:cNvPr id="3" name="Content Placeholder 2"/>
          <p:cNvSpPr>
            <a:spLocks noGrp="1"/>
          </p:cNvSpPr>
          <p:nvPr>
            <p:ph sz="quarter" idx="1"/>
          </p:nvPr>
        </p:nvSpPr>
        <p:spPr>
          <a:xfrm>
            <a:off x="457200" y="1066800"/>
            <a:ext cx="7467600" cy="5407152"/>
          </a:xfrm>
        </p:spPr>
        <p:txBody>
          <a:bodyPr>
            <a:normAutofit lnSpcReduction="10000"/>
          </a:bodyPr>
          <a:lstStyle/>
          <a:p>
            <a:r>
              <a:rPr lang="en-US" dirty="0" smtClean="0"/>
              <a:t>Slight changes over time can affect the ecosystem.</a:t>
            </a:r>
          </a:p>
          <a:p>
            <a:pPr lvl="1"/>
            <a:r>
              <a:rPr lang="en-US" dirty="0" smtClean="0"/>
              <a:t>For example: increased rainfall may greatly benefit one species of plant at the expense of another. </a:t>
            </a:r>
          </a:p>
          <a:p>
            <a:pPr lvl="1"/>
            <a:r>
              <a:rPr lang="en-US" dirty="0" smtClean="0"/>
              <a:t>In this case, the population </a:t>
            </a:r>
            <a:r>
              <a:rPr lang="en-US" smtClean="0"/>
              <a:t>that </a:t>
            </a:r>
            <a:r>
              <a:rPr lang="en-US" smtClean="0"/>
              <a:t>has </a:t>
            </a:r>
            <a:r>
              <a:rPr lang="en-US" dirty="0" smtClean="0"/>
              <a:t>benefitted will increase and the population that is upset will decrease.</a:t>
            </a:r>
          </a:p>
          <a:p>
            <a:r>
              <a:rPr lang="en-US" dirty="0" smtClean="0"/>
              <a:t>Over time a more average rainfall may cause the populations to cycle back to their original state.</a:t>
            </a:r>
          </a:p>
          <a:p>
            <a:r>
              <a:rPr lang="en-US" dirty="0" smtClean="0"/>
              <a:t>Even if the numbers of populations change, the whole community remains generally unchanged.</a:t>
            </a:r>
          </a:p>
          <a:p>
            <a:r>
              <a:rPr lang="en-US" dirty="0" smtClean="0"/>
              <a:t>Either way, most ecosystems obtain an approximate equilibrium.</a:t>
            </a:r>
          </a:p>
        </p:txBody>
      </p:sp>
    </p:spTree>
    <p:extLst>
      <p:ext uri="{BB962C8B-B14F-4D97-AF65-F5344CB8AC3E}">
        <p14:creationId xmlns:p14="http://schemas.microsoft.com/office/powerpoint/2010/main" val="22376442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myinterestingfacts.com/wp-content/uploads/2013/09/Tropical-Rainfores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850" y="528638"/>
            <a:ext cx="7734300" cy="5800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8885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Biodiversity</a:t>
            </a:r>
            <a:endParaRPr lang="en-US" sz="4000" dirty="0"/>
          </a:p>
        </p:txBody>
      </p:sp>
      <p:sp>
        <p:nvSpPr>
          <p:cNvPr id="3" name="Content Placeholder 2"/>
          <p:cNvSpPr>
            <a:spLocks noGrp="1"/>
          </p:cNvSpPr>
          <p:nvPr>
            <p:ph sz="quarter" idx="1"/>
          </p:nvPr>
        </p:nvSpPr>
        <p:spPr/>
        <p:txBody>
          <a:bodyPr>
            <a:normAutofit lnSpcReduction="10000"/>
          </a:bodyPr>
          <a:lstStyle/>
          <a:p>
            <a:r>
              <a:rPr lang="en-US" b="1" u="sng" dirty="0" smtClean="0"/>
              <a:t>Biodiversity</a:t>
            </a:r>
            <a:r>
              <a:rPr lang="en-US" u="sng" dirty="0" smtClean="0"/>
              <a:t>:</a:t>
            </a:r>
            <a:r>
              <a:rPr lang="en-US" dirty="0" smtClean="0"/>
              <a:t> The overall variety of living things in an ecosystem.</a:t>
            </a:r>
          </a:p>
          <a:p>
            <a:r>
              <a:rPr lang="en-US" dirty="0" smtClean="0"/>
              <a:t>Small changes may affect communities but not ecosystems as a whole. Larger changes that affect the biodiversity change the ecosystem.</a:t>
            </a:r>
          </a:p>
          <a:p>
            <a:pPr lvl="1"/>
            <a:r>
              <a:rPr lang="en-US" dirty="0" smtClean="0"/>
              <a:t>Tropical rainforests cover 7% of Earth’s land but account for at least 50% of the known species.</a:t>
            </a:r>
          </a:p>
          <a:p>
            <a:pPr lvl="1"/>
            <a:r>
              <a:rPr lang="en-US" dirty="0" smtClean="0"/>
              <a:t>With a large number of populations and generally limited resources, changes to the tropical rainforest can have a dramatic impact on the communities.</a:t>
            </a:r>
          </a:p>
          <a:p>
            <a:pPr lvl="1"/>
            <a:r>
              <a:rPr lang="en-US" dirty="0" smtClean="0"/>
              <a:t>The large amount of biodiversity contributes to areas such as rainforests being deemed “hot spots” because they are threatened by human activity.</a:t>
            </a:r>
            <a:endParaRPr lang="en-US" dirty="0"/>
          </a:p>
        </p:txBody>
      </p:sp>
    </p:spTree>
    <p:extLst>
      <p:ext uri="{BB962C8B-B14F-4D97-AF65-F5344CB8AC3E}">
        <p14:creationId xmlns:p14="http://schemas.microsoft.com/office/powerpoint/2010/main" val="34427480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143</TotalTime>
  <Words>535</Words>
  <Application>Microsoft Office PowerPoint</Application>
  <PresentationFormat>On-screen Show (4:3)</PresentationFormat>
  <Paragraphs>39</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Ecosystem Conditions</vt:lpstr>
      <vt:lpstr>PowerPoint Presentation</vt:lpstr>
      <vt:lpstr>Organization in Ecology</vt:lpstr>
      <vt:lpstr>Factors in an Ecosystem</vt:lpstr>
      <vt:lpstr>PowerPoint Presentation</vt:lpstr>
      <vt:lpstr>Relationship Examples</vt:lpstr>
      <vt:lpstr>Changing Factors</vt:lpstr>
      <vt:lpstr>PowerPoint Presentation</vt:lpstr>
      <vt:lpstr>Biodiversity</vt:lpstr>
      <vt:lpstr>PowerPoint Presentation</vt:lpstr>
      <vt:lpstr>Keystone Species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Reed</dc:creator>
  <cp:lastModifiedBy>Dan Reed</cp:lastModifiedBy>
  <cp:revision>7</cp:revision>
  <dcterms:created xsi:type="dcterms:W3CDTF">2014-09-04T22:26:10Z</dcterms:created>
  <dcterms:modified xsi:type="dcterms:W3CDTF">2015-09-03T11:00:26Z</dcterms:modified>
</cp:coreProperties>
</file>