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57" r:id="rId5"/>
    <p:sldId id="258" r:id="rId6"/>
    <p:sldId id="259" r:id="rId7"/>
    <p:sldId id="274" r:id="rId8"/>
    <p:sldId id="260" r:id="rId9"/>
    <p:sldId id="275" r:id="rId10"/>
    <p:sldId id="261" r:id="rId11"/>
    <p:sldId id="276" r:id="rId12"/>
    <p:sldId id="267" r:id="rId13"/>
    <p:sldId id="268" r:id="rId14"/>
    <p:sldId id="277" r:id="rId15"/>
    <p:sldId id="278" r:id="rId16"/>
    <p:sldId id="264" r:id="rId17"/>
    <p:sldId id="279" r:id="rId18"/>
    <p:sldId id="280" r:id="rId19"/>
    <p:sldId id="266" r:id="rId20"/>
    <p:sldId id="281" r:id="rId21"/>
    <p:sldId id="270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6212-27B4-4294-9429-0EF6E99801E6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B44E6-30AC-47DF-832B-F475FE9654E9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6212-27B4-4294-9429-0EF6E99801E6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B44E6-30AC-47DF-832B-F475FE965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6212-27B4-4294-9429-0EF6E99801E6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B44E6-30AC-47DF-832B-F475FE965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6212-27B4-4294-9429-0EF6E99801E6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B44E6-30AC-47DF-832B-F475FE965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6212-27B4-4294-9429-0EF6E99801E6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B44E6-30AC-47DF-832B-F475FE9654E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6212-27B4-4294-9429-0EF6E99801E6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B44E6-30AC-47DF-832B-F475FE965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6212-27B4-4294-9429-0EF6E99801E6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B44E6-30AC-47DF-832B-F475FE965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6212-27B4-4294-9429-0EF6E99801E6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B44E6-30AC-47DF-832B-F475FE965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6212-27B4-4294-9429-0EF6E99801E6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B44E6-30AC-47DF-832B-F475FE965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6212-27B4-4294-9429-0EF6E99801E6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B44E6-30AC-47DF-832B-F475FE9654E9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6212-27B4-4294-9429-0EF6E99801E6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B44E6-30AC-47DF-832B-F475FE9654E9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8C86212-27B4-4294-9429-0EF6E99801E6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D8B44E6-30AC-47DF-832B-F475FE9654E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2670175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 smtClean="0"/>
              <a:t>Linnaean Classification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8116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/>
              <a:t>Taxidermy</a:t>
            </a:r>
            <a:endParaRPr lang="en-US" sz="4000" b="0" dirty="0"/>
          </a:p>
        </p:txBody>
      </p:sp>
      <p:pic>
        <p:nvPicPr>
          <p:cNvPr id="5122" name="Picture 2" descr="http://bisonworld.org/yahoo_site_admin/assets/images/squirrel_taxidermy_golf.7871004_st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4" r="15168"/>
          <a:stretch/>
        </p:blipFill>
        <p:spPr bwMode="auto">
          <a:xfrm>
            <a:off x="609600" y="1981200"/>
            <a:ext cx="3535680" cy="390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media.basspro.com/2012/wildlife-creations/images/gallery/northam/fox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32713"/>
            <a:ext cx="4334070" cy="339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35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/>
              <a:t>Linnaeus’ System</a:t>
            </a:r>
            <a:endParaRPr lang="en-US" sz="4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Focuses on </a:t>
            </a:r>
            <a:r>
              <a:rPr lang="en-US" b="1" u="sng" dirty="0" smtClean="0"/>
              <a:t>binomial nomenclature</a:t>
            </a:r>
            <a:r>
              <a:rPr lang="en-US" dirty="0" smtClean="0"/>
              <a:t>, which Linnaeus developed using…</a:t>
            </a:r>
          </a:p>
          <a:p>
            <a:pPr lvl="1"/>
            <a:r>
              <a:rPr lang="en-US" dirty="0" smtClean="0"/>
              <a:t>LATIN!</a:t>
            </a:r>
          </a:p>
          <a:p>
            <a:r>
              <a:rPr lang="en-US" dirty="0" smtClean="0"/>
              <a:t>All individuals belong to a </a:t>
            </a:r>
            <a:r>
              <a:rPr lang="en-US" b="1" i="1" dirty="0" smtClean="0"/>
              <a:t>genus</a:t>
            </a:r>
            <a:r>
              <a:rPr lang="en-US" dirty="0" smtClean="0"/>
              <a:t> and a </a:t>
            </a:r>
            <a:r>
              <a:rPr lang="en-US" b="1" i="1" dirty="0" smtClean="0"/>
              <a:t>species</a:t>
            </a:r>
            <a:r>
              <a:rPr lang="en-US" dirty="0" smtClean="0"/>
              <a:t>.</a:t>
            </a:r>
          </a:p>
          <a:p>
            <a:pPr lvl="1"/>
            <a:r>
              <a:rPr lang="en-US" b="1" u="sng" dirty="0" smtClean="0"/>
              <a:t>Genus</a:t>
            </a:r>
            <a:r>
              <a:rPr lang="en-US" dirty="0" smtClean="0"/>
              <a:t> names are always italicized when typed or underlined when written. They are also always capitalized.</a:t>
            </a:r>
          </a:p>
          <a:p>
            <a:pPr lvl="1"/>
            <a:r>
              <a:rPr lang="en-US" i="1" dirty="0"/>
              <a:t>Species</a:t>
            </a:r>
            <a:r>
              <a:rPr lang="en-US" dirty="0" smtClean="0"/>
              <a:t> names are always italicized when typed or underlined when written. These are always lower case.</a:t>
            </a:r>
          </a:p>
          <a:p>
            <a:pPr lvl="1"/>
            <a:r>
              <a:rPr lang="en-US" dirty="0" smtClean="0"/>
              <a:t>The species name is the specific descriptor that sets individuals apart, such as a trait, a native habitat, or the name of the person who discovered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8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1952"/>
            <a:ext cx="2590800" cy="137160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0" dirty="0" smtClean="0">
                <a:solidFill>
                  <a:schemeClr val="bg1"/>
                </a:solidFill>
              </a:rPr>
              <a:t>White Oak Tree</a:t>
            </a:r>
            <a:endParaRPr lang="en-US" sz="4000" b="0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2400" y="3654552"/>
            <a:ext cx="2377440" cy="536448"/>
          </a:xfrm>
        </p:spPr>
        <p:txBody>
          <a:bodyPr>
            <a:normAutofit/>
          </a:bodyPr>
          <a:lstStyle/>
          <a:p>
            <a:pPr algn="ctr"/>
            <a:r>
              <a:rPr lang="en-US" sz="2000" i="1" dirty="0" err="1" smtClean="0">
                <a:solidFill>
                  <a:schemeClr val="bg1"/>
                </a:solidFill>
              </a:rPr>
              <a:t>Quercus</a:t>
            </a:r>
            <a:r>
              <a:rPr lang="en-US" sz="2000" i="1" dirty="0" smtClean="0">
                <a:solidFill>
                  <a:schemeClr val="bg1"/>
                </a:solidFill>
              </a:rPr>
              <a:t> alba</a:t>
            </a:r>
            <a:endParaRPr lang="en-US" sz="2000" i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http://www.ohio-nature.com/image-files/full-white-oak-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174" y="766445"/>
            <a:ext cx="6028426" cy="532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2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000" b="0" dirty="0" smtClean="0">
                <a:solidFill>
                  <a:schemeClr val="bg1"/>
                </a:solidFill>
              </a:rPr>
              <a:t>Barn Owl</a:t>
            </a:r>
            <a:endParaRPr lang="en-US" sz="4000" b="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52400" y="3505200"/>
            <a:ext cx="2377440" cy="536448"/>
          </a:xfrm>
        </p:spPr>
        <p:txBody>
          <a:bodyPr>
            <a:normAutofit/>
          </a:bodyPr>
          <a:lstStyle/>
          <a:p>
            <a:pPr algn="ctr"/>
            <a:r>
              <a:rPr lang="en-US" sz="2400" i="1" dirty="0" err="1" smtClean="0">
                <a:solidFill>
                  <a:schemeClr val="bg1"/>
                </a:solidFill>
              </a:rPr>
              <a:t>Tyto</a:t>
            </a:r>
            <a:r>
              <a:rPr lang="en-US" sz="2400" i="1" dirty="0" smtClean="0">
                <a:solidFill>
                  <a:schemeClr val="bg1"/>
                </a:solidFill>
              </a:rPr>
              <a:t> alba</a:t>
            </a:r>
            <a:endParaRPr lang="en-US" sz="2400" i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img1.wikia.nocookie.net/__cb20111220014119/guardiansofgahoole/images/9/99/Barn_Owl_in_fl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28700"/>
            <a:ext cx="603090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74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/>
              <a:t>Why binomial nomenclature?</a:t>
            </a:r>
            <a:endParaRPr lang="en-US" sz="4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same species could have many common names, either within regions of a country or across the globe.</a:t>
            </a:r>
          </a:p>
          <a:p>
            <a:endParaRPr lang="en-US" dirty="0"/>
          </a:p>
          <a:p>
            <a:r>
              <a:rPr lang="en-US" dirty="0" smtClean="0"/>
              <a:t>Specific names and descriptors allow global communication without confusion.</a:t>
            </a:r>
          </a:p>
          <a:p>
            <a:endParaRPr lang="en-US" dirty="0"/>
          </a:p>
          <a:p>
            <a:r>
              <a:rPr lang="en-US" dirty="0" smtClean="0"/>
              <a:t>Some genera (plural form of genus) may contain hundreds of species.</a:t>
            </a:r>
          </a:p>
        </p:txBody>
      </p:sp>
    </p:spTree>
    <p:extLst>
      <p:ext uri="{BB962C8B-B14F-4D97-AF65-F5344CB8AC3E}">
        <p14:creationId xmlns:p14="http://schemas.microsoft.com/office/powerpoint/2010/main" val="19972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0" dirty="0" smtClean="0"/>
              <a:t>Linnaeus’ System</a:t>
            </a:r>
            <a:endParaRPr lang="en-US" sz="4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Kingdom (least specific)</a:t>
            </a:r>
          </a:p>
          <a:p>
            <a:r>
              <a:rPr lang="en-US" dirty="0" smtClean="0"/>
              <a:t>Phylum</a:t>
            </a:r>
          </a:p>
          <a:p>
            <a:r>
              <a:rPr lang="en-US" dirty="0" smtClean="0"/>
              <a:t>Class</a:t>
            </a:r>
          </a:p>
          <a:p>
            <a:r>
              <a:rPr lang="en-US" dirty="0" smtClean="0"/>
              <a:t>Order</a:t>
            </a:r>
          </a:p>
          <a:p>
            <a:r>
              <a:rPr lang="en-US" dirty="0" smtClean="0"/>
              <a:t>Family</a:t>
            </a:r>
          </a:p>
          <a:p>
            <a:r>
              <a:rPr lang="en-US" dirty="0" smtClean="0"/>
              <a:t>Genus</a:t>
            </a:r>
          </a:p>
          <a:p>
            <a:r>
              <a:rPr lang="en-US" dirty="0" smtClean="0"/>
              <a:t>Species (most specific</a:t>
            </a:r>
            <a:r>
              <a:rPr lang="en-US" dirty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884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00"/>
            <a:ext cx="2743200" cy="2590800"/>
          </a:xfrm>
        </p:spPr>
        <p:txBody>
          <a:bodyPr anchor="ctr"/>
          <a:lstStyle/>
          <a:p>
            <a:pPr algn="ctr"/>
            <a:r>
              <a:rPr lang="en-US" sz="4000" b="0" dirty="0" smtClean="0">
                <a:solidFill>
                  <a:schemeClr val="bg1"/>
                </a:solidFill>
              </a:rPr>
              <a:t>Kingdom</a:t>
            </a:r>
            <a:endParaRPr lang="en-US" b="0" dirty="0">
              <a:solidFill>
                <a:schemeClr val="bg1"/>
              </a:solidFill>
            </a:endParaRPr>
          </a:p>
        </p:txBody>
      </p:sp>
      <p:pic>
        <p:nvPicPr>
          <p:cNvPr id="8194" name="Picture 2" descr="Magic Kingdom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3097"/>
            <a:ext cx="5200650" cy="619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53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/>
              <a:t>Defining Linnaean Taxonomy</a:t>
            </a:r>
            <a:endParaRPr lang="en-US" sz="4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Kingdom</a:t>
            </a:r>
            <a:r>
              <a:rPr lang="en-US" dirty="0" smtClean="0"/>
              <a:t>: most broad grouping of organisms (</a:t>
            </a:r>
            <a:r>
              <a:rPr lang="en-US" dirty="0" err="1" smtClean="0"/>
              <a:t>kinda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Six kingdoms – Animalia, Plantae, Fungi, Protista, Archaea, Bacteria</a:t>
            </a:r>
          </a:p>
          <a:p>
            <a:r>
              <a:rPr lang="en-US" i="1" dirty="0" smtClean="0"/>
              <a:t>Phylum:</a:t>
            </a:r>
            <a:r>
              <a:rPr lang="en-US" dirty="0" smtClean="0"/>
              <a:t> taxa that sort kingdoms into the most basic characteristics.</a:t>
            </a:r>
          </a:p>
          <a:p>
            <a:pPr lvl="1"/>
            <a:r>
              <a:rPr lang="en-US" dirty="0" smtClean="0"/>
              <a:t>There are 35 </a:t>
            </a:r>
            <a:r>
              <a:rPr lang="en-US" i="1" dirty="0" smtClean="0"/>
              <a:t>phyla</a:t>
            </a:r>
            <a:r>
              <a:rPr lang="en-US" dirty="0" smtClean="0"/>
              <a:t> within kingdom Animalia</a:t>
            </a:r>
          </a:p>
          <a:p>
            <a:r>
              <a:rPr lang="en-US" i="1" dirty="0" smtClean="0"/>
              <a:t>Class</a:t>
            </a:r>
            <a:r>
              <a:rPr lang="en-US" dirty="0" smtClean="0"/>
              <a:t>: more specific traits (111 classes within Animalia)</a:t>
            </a:r>
          </a:p>
          <a:p>
            <a:r>
              <a:rPr lang="en-US" i="1" dirty="0" smtClean="0"/>
              <a:t>Order</a:t>
            </a:r>
            <a:r>
              <a:rPr lang="en-US" dirty="0" smtClean="0"/>
              <a:t>: more specific, often using similar suffixes for closely related orders within a class.</a:t>
            </a:r>
          </a:p>
          <a:p>
            <a:pPr lvl="1"/>
            <a:r>
              <a:rPr lang="en-US" dirty="0" smtClean="0"/>
              <a:t>Example:  primates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96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/>
              <a:t>Defining Linnaean Taxonomy</a:t>
            </a:r>
            <a:endParaRPr lang="en-US" sz="4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Family</a:t>
            </a:r>
            <a:r>
              <a:rPr lang="en-US" dirty="0" smtClean="0"/>
              <a:t>: becoming very specific, only having a few organisms within. Family members often share many traits and can be confused with each other.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err="1" smtClean="0"/>
              <a:t>cebidae</a:t>
            </a:r>
            <a:endParaRPr lang="en-US" dirty="0" smtClean="0"/>
          </a:p>
          <a:p>
            <a:r>
              <a:rPr lang="en-US" i="1" dirty="0" smtClean="0"/>
              <a:t>Genus</a:t>
            </a:r>
            <a:r>
              <a:rPr lang="en-US" dirty="0" smtClean="0"/>
              <a:t>: very closely related organisms that share most traits and very often share a common ancestor. Members within a genus often fill the same niche.</a:t>
            </a:r>
          </a:p>
          <a:p>
            <a:pPr lvl="1"/>
            <a:r>
              <a:rPr lang="en-US" dirty="0" smtClean="0"/>
              <a:t>Example: </a:t>
            </a:r>
            <a:r>
              <a:rPr lang="en-US" i="1" dirty="0" err="1" smtClean="0"/>
              <a:t>Cebus</a:t>
            </a:r>
            <a:endParaRPr lang="en-US" i="1" dirty="0" smtClean="0"/>
          </a:p>
          <a:p>
            <a:r>
              <a:rPr lang="en-US" i="1" dirty="0" smtClean="0"/>
              <a:t>Species</a:t>
            </a:r>
            <a:r>
              <a:rPr lang="en-US" dirty="0" smtClean="0"/>
              <a:t>: the most specific taxa. A species will have one or more defining traits that no other members of the genus have.</a:t>
            </a:r>
          </a:p>
          <a:p>
            <a:pPr lvl="1"/>
            <a:r>
              <a:rPr lang="en-US" dirty="0" smtClean="0"/>
              <a:t>Example:  </a:t>
            </a:r>
            <a:r>
              <a:rPr lang="en-US" i="1" dirty="0" err="1" smtClean="0"/>
              <a:t>capucinus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0051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2670048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0" dirty="0" smtClean="0">
                <a:solidFill>
                  <a:schemeClr val="bg1"/>
                </a:solidFill>
              </a:rPr>
              <a:t>Pangolin</a:t>
            </a:r>
            <a:endParaRPr lang="en-US" sz="4000" b="0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blogs.scientificamerican.com/extinction-countdown/files/2012/02/pangol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206" y="1295400"/>
            <a:ext cx="608020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77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/>
              <a:t>Previously…</a:t>
            </a:r>
            <a:endParaRPr lang="en-US" sz="4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Ecological Organization</a:t>
            </a:r>
          </a:p>
          <a:p>
            <a:r>
              <a:rPr lang="en-US" dirty="0" smtClean="0"/>
              <a:t>Biosphere (containing </a:t>
            </a:r>
            <a:r>
              <a:rPr lang="en-US" dirty="0" smtClean="0"/>
              <a:t>everything)</a:t>
            </a:r>
            <a:endParaRPr lang="en-US" dirty="0" smtClean="0"/>
          </a:p>
          <a:p>
            <a:r>
              <a:rPr lang="en-US" dirty="0" smtClean="0"/>
              <a:t>Biome</a:t>
            </a:r>
          </a:p>
          <a:p>
            <a:r>
              <a:rPr lang="en-US" dirty="0" smtClean="0"/>
              <a:t>Ecosystem</a:t>
            </a:r>
          </a:p>
          <a:p>
            <a:r>
              <a:rPr lang="en-US" dirty="0" smtClean="0"/>
              <a:t>Community</a:t>
            </a:r>
          </a:p>
          <a:p>
            <a:r>
              <a:rPr lang="en-US" dirty="0" smtClean="0"/>
              <a:t>Population</a:t>
            </a:r>
          </a:p>
          <a:p>
            <a:r>
              <a:rPr lang="en-US" dirty="0" smtClean="0"/>
              <a:t>Organism – the individuals</a:t>
            </a:r>
          </a:p>
        </p:txBody>
      </p:sp>
    </p:spTree>
    <p:extLst>
      <p:ext uri="{BB962C8B-B14F-4D97-AF65-F5344CB8AC3E}">
        <p14:creationId xmlns:p14="http://schemas.microsoft.com/office/powerpoint/2010/main" val="295996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685800"/>
            <a:ext cx="4040188" cy="639762"/>
          </a:xfrm>
        </p:spPr>
        <p:txBody>
          <a:bodyPr>
            <a:noAutofit/>
          </a:bodyPr>
          <a:lstStyle/>
          <a:p>
            <a:r>
              <a:rPr lang="en-US" sz="4000" b="0" dirty="0" smtClean="0"/>
              <a:t>Giant Panda</a:t>
            </a:r>
            <a:endParaRPr lang="en-US" sz="40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685800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en-US" sz="4300" b="0" dirty="0" smtClean="0"/>
              <a:t>Raccoon</a:t>
            </a:r>
            <a:endParaRPr lang="en-US" b="0" dirty="0"/>
          </a:p>
        </p:txBody>
      </p:sp>
      <p:pic>
        <p:nvPicPr>
          <p:cNvPr id="7" name="Picture 2" descr="http://www.todayifoundout.com/wp-content/uploads/2013/10/giant-pan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welcomewildlife.com/site/content/pages/images/Mammals/Raccoon%20Bo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2552700"/>
            <a:ext cx="402907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80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2593848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0" dirty="0" smtClean="0">
                <a:solidFill>
                  <a:schemeClr val="bg1"/>
                </a:solidFill>
              </a:rPr>
              <a:t>Red Panda</a:t>
            </a:r>
            <a:endParaRPr lang="en-US" sz="4000" b="0" dirty="0">
              <a:solidFill>
                <a:schemeClr val="bg1"/>
              </a:solidFill>
            </a:endParaRPr>
          </a:p>
        </p:txBody>
      </p:sp>
      <p:pic>
        <p:nvPicPr>
          <p:cNvPr id="15362" name="Picture 2" descr="http://www.knoxville-zoo.org/sites/www/Uploads/images/Exhibits/panda1_7090415454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5676"/>
            <a:ext cx="5608320" cy="380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80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/>
              <a:t>Limitations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Linnaean taxonomy focuses specifically on physical traits and similarities.</a:t>
            </a:r>
          </a:p>
          <a:p>
            <a:endParaRPr lang="en-US" dirty="0" smtClean="0"/>
          </a:p>
          <a:p>
            <a:r>
              <a:rPr lang="en-US" dirty="0" smtClean="0"/>
              <a:t>In the Linnaean system, completely unrelated species may develop similar traits and therefore be classified together.</a:t>
            </a:r>
          </a:p>
          <a:p>
            <a:endParaRPr lang="en-US" dirty="0" smtClean="0"/>
          </a:p>
          <a:p>
            <a:r>
              <a:rPr lang="en-US" dirty="0" smtClean="0"/>
              <a:t>Modern technology allows us to look at the genetic information and therefore truly look at a species’ common ancestor. </a:t>
            </a:r>
          </a:p>
        </p:txBody>
      </p:sp>
    </p:spTree>
    <p:extLst>
      <p:ext uri="{BB962C8B-B14F-4D97-AF65-F5344CB8AC3E}">
        <p14:creationId xmlns:p14="http://schemas.microsoft.com/office/powerpoint/2010/main" val="139048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/>
              <a:t>Switching Gears</a:t>
            </a:r>
            <a:endParaRPr lang="en-US" sz="4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We’ve looked at how things interact and talked about how those interactions affect the various levels of ecological organization.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the next unit, we’ll be looking at how organisms are related. </a:t>
            </a:r>
            <a:r>
              <a:rPr lang="en-US" dirty="0" smtClean="0"/>
              <a:t>Specifically</a:t>
            </a:r>
            <a:r>
              <a:rPr lang="en-US" dirty="0" smtClean="0"/>
              <a:t>, we’ll be looking at how organisms are classified based on ancestry.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10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2667000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US" sz="4000" b="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</a:rPr>
              <a:t>Family Tree Example</a:t>
            </a:r>
            <a:endParaRPr lang="en-US" sz="4000" b="0" dirty="0">
              <a:ln w="12700" cmpd="sng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026" name="Picture 2" descr="C:\Users\Dan Reed\Downloads\6492-donald-duck-family-tree-i-n-f-o-r-m-a-t-i-o-n-2-s-h-a-r-e_1920x1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536" y="1208920"/>
            <a:ext cx="6012064" cy="4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12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266700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0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</a:rPr>
              <a:t>Family Tree Example</a:t>
            </a:r>
            <a:endParaRPr lang="en-US" sz="3600" dirty="0"/>
          </a:p>
        </p:txBody>
      </p:sp>
      <p:pic>
        <p:nvPicPr>
          <p:cNvPr id="2050" name="Picture 2" descr="http://images2.fanpop.com/image/photos/13900000/Weasley-Family-Tree-harry-potter-13929845-2560-21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47845"/>
            <a:ext cx="6023478" cy="516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266700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0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</a:rPr>
              <a:t>Family Tree Example</a:t>
            </a:r>
            <a:endParaRPr lang="en-US" sz="3600" dirty="0"/>
          </a:p>
        </p:txBody>
      </p:sp>
      <p:pic>
        <p:nvPicPr>
          <p:cNvPr id="3074" name="Picture 2" descr="http://laughingsquid.com/wp-content/uploads/star-wars-family-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544" y="297180"/>
            <a:ext cx="5010912" cy="626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66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/>
              <a:t>Ancestry</a:t>
            </a:r>
            <a:endParaRPr lang="en-US" sz="4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Eventually, we will look at ancestry from a genetic standpoint, as with a family tree.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now, ancestry refers to a </a:t>
            </a:r>
            <a:r>
              <a:rPr lang="en-US" i="1" dirty="0" smtClean="0"/>
              <a:t>common ancestor</a:t>
            </a:r>
            <a:r>
              <a:rPr lang="en-US" dirty="0" smtClean="0"/>
              <a:t>, which is an the most primitive version of all related organisms.</a:t>
            </a:r>
          </a:p>
        </p:txBody>
      </p:sp>
    </p:spTree>
    <p:extLst>
      <p:ext uri="{BB962C8B-B14F-4D97-AF65-F5344CB8AC3E}">
        <p14:creationId xmlns:p14="http://schemas.microsoft.com/office/powerpoint/2010/main" val="274451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1838"/>
          </a:xfrm>
        </p:spPr>
        <p:txBody>
          <a:bodyPr>
            <a:normAutofit/>
          </a:bodyPr>
          <a:lstStyle/>
          <a:p>
            <a:r>
              <a:rPr lang="en-US" sz="4000" b="0" dirty="0" smtClean="0"/>
              <a:t>Carl Linnaeus</a:t>
            </a:r>
            <a:r>
              <a:rPr lang="en-US" sz="4000" b="0" dirty="0"/>
              <a:t> </a:t>
            </a:r>
            <a:r>
              <a:rPr lang="en-US" sz="4000" b="0" dirty="0" smtClean="0"/>
              <a:t>(1707-1778)</a:t>
            </a:r>
            <a:endParaRPr lang="en-US" sz="4000" b="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572000" cy="501014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Swedish botanist, zoologist, and professor.</a:t>
            </a:r>
          </a:p>
          <a:p>
            <a:r>
              <a:rPr lang="en-US" dirty="0" smtClean="0"/>
              <a:t>Changed his name to </a:t>
            </a:r>
            <a:r>
              <a:rPr lang="en-US" dirty="0" err="1" smtClean="0"/>
              <a:t>Carolus</a:t>
            </a:r>
            <a:r>
              <a:rPr lang="en-US" dirty="0" smtClean="0"/>
              <a:t> because</a:t>
            </a:r>
          </a:p>
          <a:p>
            <a:pPr lvl="1"/>
            <a:r>
              <a:rPr lang="en-US" dirty="0" smtClean="0"/>
              <a:t>He was obsessed with Latin</a:t>
            </a:r>
          </a:p>
          <a:p>
            <a:pPr lvl="1"/>
            <a:r>
              <a:rPr lang="en-US" dirty="0" smtClean="0"/>
              <a:t>He was obsessed with classifying things.</a:t>
            </a:r>
          </a:p>
          <a:p>
            <a:r>
              <a:rPr lang="en-US" dirty="0" smtClean="0"/>
              <a:t>His obsessions led to the standard classification system we use today.</a:t>
            </a:r>
            <a:endParaRPr lang="en-US" dirty="0"/>
          </a:p>
        </p:txBody>
      </p:sp>
      <p:pic>
        <p:nvPicPr>
          <p:cNvPr id="4098" name="Picture 2" descr="http://www.mnh.si.edu/exhibits/linnaeus/images/linnaeus_m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410668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53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/>
              <a:t>Some Vocabulary</a:t>
            </a:r>
            <a:endParaRPr lang="en-US" sz="4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Taxonomy</a:t>
            </a:r>
            <a:r>
              <a:rPr lang="en-US" dirty="0" smtClean="0"/>
              <a:t>: the science of naming and classifying organisms.</a:t>
            </a:r>
          </a:p>
          <a:p>
            <a:pPr lvl="1"/>
            <a:r>
              <a:rPr lang="en-US" dirty="0" smtClean="0"/>
              <a:t>Typically uses physical or structural traits</a:t>
            </a:r>
          </a:p>
          <a:p>
            <a:pPr lvl="1"/>
            <a:r>
              <a:rPr lang="en-US" dirty="0" smtClean="0"/>
              <a:t>Creates a hierarchy of organisms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 group within the system is called a </a:t>
            </a:r>
            <a:r>
              <a:rPr lang="en-US" b="1" u="sng" dirty="0" smtClean="0"/>
              <a:t>taxon</a:t>
            </a:r>
            <a:r>
              <a:rPr lang="en-US" dirty="0" smtClean="0"/>
              <a:t>. We will often refer to different </a:t>
            </a:r>
            <a:r>
              <a:rPr lang="en-US" b="1" u="sng" dirty="0" smtClean="0"/>
              <a:t>taxa</a:t>
            </a:r>
            <a:r>
              <a:rPr lang="en-US" dirty="0" smtClean="0"/>
              <a:t> as we talk about groups.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u="sng" dirty="0" smtClean="0"/>
              <a:t>Species</a:t>
            </a:r>
            <a:r>
              <a:rPr lang="en-US" dirty="0"/>
              <a:t> </a:t>
            </a:r>
            <a:r>
              <a:rPr lang="en-US" dirty="0" smtClean="0"/>
              <a:t>will refer to a group of organisms that can breed and reproduce, and whose offspring are viable and also able to reproduce.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87348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592</TotalTime>
  <Words>579</Words>
  <Application>Microsoft Office PowerPoint</Application>
  <PresentationFormat>On-screen Show (4:3)</PresentationFormat>
  <Paragraphs>86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Tw Cen MT</vt:lpstr>
      <vt:lpstr>Thatch</vt:lpstr>
      <vt:lpstr>Linnaean Classification</vt:lpstr>
      <vt:lpstr>Previously…</vt:lpstr>
      <vt:lpstr>Switching Gears</vt:lpstr>
      <vt:lpstr>Family Tree Example</vt:lpstr>
      <vt:lpstr>Family Tree Example</vt:lpstr>
      <vt:lpstr>Family Tree Example</vt:lpstr>
      <vt:lpstr>Ancestry</vt:lpstr>
      <vt:lpstr>Carl Linnaeus (1707-1778)</vt:lpstr>
      <vt:lpstr>Some Vocabulary</vt:lpstr>
      <vt:lpstr>Taxidermy</vt:lpstr>
      <vt:lpstr>Linnaeus’ System</vt:lpstr>
      <vt:lpstr>White Oak Tree</vt:lpstr>
      <vt:lpstr>Barn Owl</vt:lpstr>
      <vt:lpstr>Why binomial nomenclature?</vt:lpstr>
      <vt:lpstr>Linnaeus’ System</vt:lpstr>
      <vt:lpstr>Kingdom</vt:lpstr>
      <vt:lpstr>Defining Linnaean Taxonomy</vt:lpstr>
      <vt:lpstr>Defining Linnaean Taxonomy</vt:lpstr>
      <vt:lpstr>Pangolin</vt:lpstr>
      <vt:lpstr>PowerPoint Presentation</vt:lpstr>
      <vt:lpstr>Red Panda</vt:lpstr>
      <vt:lpstr>Limitations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Reed</dc:creator>
  <cp:lastModifiedBy>Daniel Reed</cp:lastModifiedBy>
  <cp:revision>12</cp:revision>
  <dcterms:created xsi:type="dcterms:W3CDTF">2014-09-15T01:51:29Z</dcterms:created>
  <dcterms:modified xsi:type="dcterms:W3CDTF">2015-09-16T19:13:06Z</dcterms:modified>
</cp:coreProperties>
</file>